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oboto"/>
      <p:regular r:id="rId48"/>
      <p:bold r:id="rId49"/>
      <p:italic r:id="rId50"/>
      <p:boldItalic r:id="rId51"/>
    </p:embeddedFont>
    <p:embeddedFont>
      <p:font typeface="Helvetica Neue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slide" Target="slides/slide41.xml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HelveticaNeue-bold.fntdata"/><Relationship Id="rId52" Type="http://schemas.openxmlformats.org/officeDocument/2006/relationships/font" Target="fonts/HelveticaNeue-regular.fntdata"/><Relationship Id="rId11" Type="http://schemas.openxmlformats.org/officeDocument/2006/relationships/slide" Target="slides/slide5.xml"/><Relationship Id="rId55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ca6437e41_2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7ca6437e41_2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cc309cf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cc309cf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c15171a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c15171a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e30582ff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e30582ff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c15171a2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c15171a2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bb1c63a1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bb1c63a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c34e2000e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c34e2000e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cf9b1a6d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cf9b1a6d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c15171a2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c15171a2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c15171a2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c15171a2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c15171a2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c15171a2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ca6437e4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ca6437e4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70fc16acbfe01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70fc16acbfe01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cc309cf5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cc309cf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b6d9347a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b6d9347a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cc309cf5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cc309cf5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cc309cf5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cc309cf5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b1c63a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b1c63a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cf9b1a6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cf9b1a6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cc309cf5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cc309cf5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e5901d06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e5901d06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e5901d0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e5901d0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ca6437e4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ca6437e4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e5901d06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e5901d0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e5901d06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e5901d06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cc309cf5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cc309cf5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cf9b1a6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cf9b1a6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cc309cf5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cc309cf5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e2aa035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e2aa035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c309cf5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c309cf5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ba2955bf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ba2955bf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c34e2000e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c34e2000e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c34e2000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c34e2000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6d9347a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6d9347a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ba2955b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ba2955b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ca6437e41_2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7ca6437e41_2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b6d9347a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b6d9347a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6d9347a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b6d9347a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6d9347a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6d9347a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6d9347a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b6d9347a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ca6437e4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ca6437e4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0"/>
              <a:buNone/>
              <a:defRPr sz="12000">
                <a:solidFill>
                  <a:srgbClr val="6666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0"/>
              <a:buNone/>
              <a:defRPr sz="12000">
                <a:solidFill>
                  <a:srgbClr val="66666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0"/>
              <a:buNone/>
              <a:defRPr sz="12000">
                <a:solidFill>
                  <a:srgbClr val="66666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0"/>
              <a:buNone/>
              <a:defRPr sz="12000">
                <a:solidFill>
                  <a:srgbClr val="66666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0"/>
              <a:buNone/>
              <a:defRPr sz="12000">
                <a:solidFill>
                  <a:srgbClr val="66666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0"/>
              <a:buNone/>
              <a:defRPr sz="12000">
                <a:solidFill>
                  <a:srgbClr val="66666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0"/>
              <a:buNone/>
              <a:defRPr sz="12000">
                <a:solidFill>
                  <a:srgbClr val="66666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0"/>
              <a:buNone/>
              <a:defRPr sz="12000">
                <a:solidFill>
                  <a:srgbClr val="66666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0"/>
              <a:buNone/>
              <a:defRPr sz="12000">
                <a:solidFill>
                  <a:srgbClr val="66666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"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4437983" y="4882307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  <a:defRPr b="0" i="0" sz="1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8" y="744575"/>
            <a:ext cx="8520525" cy="2052675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2834125"/>
            <a:ext cx="8520525" cy="792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3999825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4832400" y="1152475"/>
            <a:ext cx="3999825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311700" y="555600"/>
            <a:ext cx="2808000" cy="755775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311700" y="1389600"/>
            <a:ext cx="2808000" cy="31794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490250" y="450150"/>
            <a:ext cx="6367725" cy="40907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 txBox="1"/>
          <p:nvPr>
            <p:ph type="title"/>
          </p:nvPr>
        </p:nvSpPr>
        <p:spPr>
          <a:xfrm>
            <a:off x="265500" y="1233175"/>
            <a:ext cx="4045275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22"/>
          <p:cNvSpPr txBox="1"/>
          <p:nvPr>
            <p:ph idx="1" type="subTitle"/>
          </p:nvPr>
        </p:nvSpPr>
        <p:spPr>
          <a:xfrm>
            <a:off x="265500" y="2803075"/>
            <a:ext cx="4045275" cy="12350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22"/>
          <p:cNvSpPr txBox="1"/>
          <p:nvPr>
            <p:ph idx="2" type="body"/>
          </p:nvPr>
        </p:nvSpPr>
        <p:spPr>
          <a:xfrm>
            <a:off x="4939500" y="724075"/>
            <a:ext cx="3836925" cy="369517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idx="1" type="body"/>
          </p:nvPr>
        </p:nvSpPr>
        <p:spPr>
          <a:xfrm>
            <a:off x="311700" y="4230575"/>
            <a:ext cx="5998725" cy="6050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hasCustomPrompt="1" type="title"/>
          </p:nvPr>
        </p:nvSpPr>
        <p:spPr>
          <a:xfrm>
            <a:off x="311700" y="1106125"/>
            <a:ext cx="8520525" cy="1963575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24"/>
          <p:cNvSpPr txBox="1"/>
          <p:nvPr>
            <p:ph idx="1" type="body"/>
          </p:nvPr>
        </p:nvSpPr>
        <p:spPr>
          <a:xfrm>
            <a:off x="311700" y="3152225"/>
            <a:ext cx="8520525" cy="13007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Blue">
  <p:cSld name="Title Slide - Blue">
    <p:bg>
      <p:bgPr>
        <a:solidFill>
          <a:srgbClr val="0099CC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pic>
          <p:nvPicPr>
            <p:cNvPr id="112" name="Google Shape;112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8255" y="2019301"/>
              <a:ext cx="5110500" cy="2260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- White">
  <p:cSld name="Title Slide - White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pic>
          <p:nvPicPr>
            <p:cNvPr id="116" name="Google Shape;116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9543" y="2242344"/>
              <a:ext cx="4524769" cy="19991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Caption - Blue">
  <p:cSld name="Title with Caption - Blue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8154" y="4226975"/>
            <a:ext cx="1572416" cy="6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/>
          <p:nvPr/>
        </p:nvSpPr>
        <p:spPr>
          <a:xfrm>
            <a:off x="4442792" y="0"/>
            <a:ext cx="4701150" cy="5143500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374" y="0"/>
            <a:ext cx="49596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>
            <p:ph type="title"/>
          </p:nvPr>
        </p:nvSpPr>
        <p:spPr>
          <a:xfrm>
            <a:off x="405000" y="405001"/>
            <a:ext cx="403785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23" name="Google Shape;123;p28"/>
          <p:cNvSpPr txBox="1"/>
          <p:nvPr>
            <p:ph idx="10" type="dt"/>
          </p:nvPr>
        </p:nvSpPr>
        <p:spPr>
          <a:xfrm>
            <a:off x="405000" y="2392790"/>
            <a:ext cx="2057400" cy="17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4" name="Google Shape;12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000" y="4110407"/>
            <a:ext cx="1982378" cy="812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8"/>
          <p:cNvSpPr/>
          <p:nvPr/>
        </p:nvSpPr>
        <p:spPr>
          <a:xfrm>
            <a:off x="3429000" y="4625502"/>
            <a:ext cx="1013850" cy="445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547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Caption - Orange">
  <p:cSld name="Title with Caption - Orange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8154" y="4226975"/>
            <a:ext cx="1572416" cy="6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/>
          <p:nvPr/>
        </p:nvSpPr>
        <p:spPr>
          <a:xfrm>
            <a:off x="4442792" y="0"/>
            <a:ext cx="4701150" cy="5143500"/>
          </a:xfrm>
          <a:prstGeom prst="rect">
            <a:avLst/>
          </a:prstGeom>
          <a:solidFill>
            <a:srgbClr val="FFAA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374" y="0"/>
            <a:ext cx="49596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/>
          <p:nvPr>
            <p:ph type="title"/>
          </p:nvPr>
        </p:nvSpPr>
        <p:spPr>
          <a:xfrm>
            <a:off x="405000" y="405001"/>
            <a:ext cx="403785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A41"/>
              </a:buClr>
              <a:buSzPts val="3600"/>
              <a:buFont typeface="Arial"/>
              <a:buNone/>
              <a:defRPr b="1" i="0" sz="3600" u="none" cap="none" strike="noStrike">
                <a:solidFill>
                  <a:srgbClr val="FFAA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31" name="Google Shape;131;p29"/>
          <p:cNvSpPr txBox="1"/>
          <p:nvPr>
            <p:ph idx="10" type="dt"/>
          </p:nvPr>
        </p:nvSpPr>
        <p:spPr>
          <a:xfrm>
            <a:off x="405000" y="2392790"/>
            <a:ext cx="2057400" cy="17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rgbClr val="FFAA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2" name="Google Shape;13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5000" y="4341275"/>
            <a:ext cx="1572416" cy="69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998" y="4110407"/>
            <a:ext cx="1982378" cy="812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9"/>
          <p:cNvSpPr/>
          <p:nvPr/>
        </p:nvSpPr>
        <p:spPr>
          <a:xfrm>
            <a:off x="3429000" y="4625502"/>
            <a:ext cx="1013850" cy="4450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Blue">
  <p:cSld name="Divider Slide 01">
    <p:bg>
      <p:bgPr>
        <a:solidFill>
          <a:srgbClr val="0099C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30"/>
          <p:cNvPicPr preferRelativeResize="0"/>
          <p:nvPr/>
        </p:nvPicPr>
        <p:blipFill rotWithShape="1">
          <a:blip r:embed="rId2">
            <a:alphaModFix/>
          </a:blip>
          <a:srcRect b="0" l="0" r="-20481" t="0"/>
          <a:stretch/>
        </p:blipFill>
        <p:spPr>
          <a:xfrm>
            <a:off x="0" y="1518762"/>
            <a:ext cx="9143999" cy="362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0"/>
          <p:cNvSpPr txBox="1"/>
          <p:nvPr>
            <p:ph type="title"/>
          </p:nvPr>
        </p:nvSpPr>
        <p:spPr>
          <a:xfrm>
            <a:off x="405000" y="405001"/>
            <a:ext cx="5785425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38" name="Google Shape;138;p30"/>
          <p:cNvSpPr txBox="1"/>
          <p:nvPr>
            <p:ph idx="11" type="ftr"/>
          </p:nvPr>
        </p:nvSpPr>
        <p:spPr>
          <a:xfrm>
            <a:off x="1174984" y="4771676"/>
            <a:ext cx="3086100" cy="1788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0"/>
          <p:cNvSpPr txBox="1"/>
          <p:nvPr>
            <p:ph idx="12" type="sldNum"/>
          </p:nvPr>
        </p:nvSpPr>
        <p:spPr>
          <a:xfrm>
            <a:off x="405000" y="4771676"/>
            <a:ext cx="481050" cy="1896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0" name="Google Shape;14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872" y="4613983"/>
            <a:ext cx="915449" cy="373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- Blue">
  <p:cSld name="Section Header - Blue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/>
          <p:nvPr/>
        </p:nvSpPr>
        <p:spPr>
          <a:xfrm>
            <a:off x="0" y="0"/>
            <a:ext cx="9144000" cy="4587975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31"/>
          <p:cNvSpPr txBox="1"/>
          <p:nvPr>
            <p:ph type="title"/>
          </p:nvPr>
        </p:nvSpPr>
        <p:spPr>
          <a:xfrm>
            <a:off x="405001" y="405001"/>
            <a:ext cx="8396100" cy="70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144" name="Google Shape;144;p31"/>
          <p:cNvPicPr preferRelativeResize="0"/>
          <p:nvPr/>
        </p:nvPicPr>
        <p:blipFill rotWithShape="1">
          <a:blip r:embed="rId2">
            <a:alphaModFix/>
          </a:blip>
          <a:srcRect b="0" l="4096" r="-20484" t="0"/>
          <a:stretch/>
        </p:blipFill>
        <p:spPr>
          <a:xfrm>
            <a:off x="0" y="1402256"/>
            <a:ext cx="7763288" cy="318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- Orange">
  <p:cSld name="Section Header - Orange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2"/>
          <p:cNvSpPr/>
          <p:nvPr/>
        </p:nvSpPr>
        <p:spPr>
          <a:xfrm>
            <a:off x="0" y="0"/>
            <a:ext cx="9144000" cy="4587975"/>
          </a:xfrm>
          <a:prstGeom prst="rect">
            <a:avLst/>
          </a:prstGeom>
          <a:solidFill>
            <a:srgbClr val="FFAA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2"/>
          <p:cNvSpPr txBox="1"/>
          <p:nvPr>
            <p:ph type="title"/>
          </p:nvPr>
        </p:nvSpPr>
        <p:spPr>
          <a:xfrm>
            <a:off x="405001" y="405001"/>
            <a:ext cx="8396100" cy="70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148" name="Google Shape;148;p32"/>
          <p:cNvPicPr preferRelativeResize="0"/>
          <p:nvPr/>
        </p:nvPicPr>
        <p:blipFill rotWithShape="1">
          <a:blip r:embed="rId2">
            <a:alphaModFix/>
          </a:blip>
          <a:srcRect b="0" l="4096" r="-20484" t="0"/>
          <a:stretch/>
        </p:blipFill>
        <p:spPr>
          <a:xfrm>
            <a:off x="0" y="1402256"/>
            <a:ext cx="7763288" cy="318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content">
  <p:cSld name="Title with conte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/>
          <p:nvPr>
            <p:ph type="title"/>
          </p:nvPr>
        </p:nvSpPr>
        <p:spPr>
          <a:xfrm>
            <a:off x="405000" y="405001"/>
            <a:ext cx="8378550" cy="70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404813" y="1295400"/>
            <a:ext cx="8396325" cy="3333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>
  <p:cSld name="Two Content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/>
          <p:nvPr>
            <p:ph idx="1" type="body"/>
          </p:nvPr>
        </p:nvSpPr>
        <p:spPr>
          <a:xfrm>
            <a:off x="404813" y="400050"/>
            <a:ext cx="4038075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99CC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4"/>
          <p:cNvSpPr txBox="1"/>
          <p:nvPr>
            <p:ph idx="2" type="body"/>
          </p:nvPr>
        </p:nvSpPr>
        <p:spPr>
          <a:xfrm>
            <a:off x="4724904" y="400050"/>
            <a:ext cx="4075875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99CC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ntent">
  <p:cSld name="Three Conte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5"/>
          <p:cNvSpPr txBox="1"/>
          <p:nvPr>
            <p:ph type="title"/>
          </p:nvPr>
        </p:nvSpPr>
        <p:spPr>
          <a:xfrm>
            <a:off x="405001" y="405001"/>
            <a:ext cx="8383725" cy="70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57" name="Google Shape;157;p35"/>
          <p:cNvSpPr txBox="1"/>
          <p:nvPr>
            <p:ph idx="1" type="body"/>
          </p:nvPr>
        </p:nvSpPr>
        <p:spPr>
          <a:xfrm>
            <a:off x="404813" y="1285875"/>
            <a:ext cx="2635650" cy="3343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5"/>
          <p:cNvSpPr txBox="1"/>
          <p:nvPr>
            <p:ph idx="2" type="body"/>
          </p:nvPr>
        </p:nvSpPr>
        <p:spPr>
          <a:xfrm>
            <a:off x="3273494" y="1285875"/>
            <a:ext cx="2635650" cy="3343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35"/>
          <p:cNvSpPr txBox="1"/>
          <p:nvPr>
            <p:ph idx="3" type="body"/>
          </p:nvPr>
        </p:nvSpPr>
        <p:spPr>
          <a:xfrm>
            <a:off x="6142175" y="1285875"/>
            <a:ext cx="2635650" cy="3343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552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picture column">
  <p:cSld name="Three picture column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title"/>
          </p:nvPr>
        </p:nvSpPr>
        <p:spPr>
          <a:xfrm>
            <a:off x="405000" y="405001"/>
            <a:ext cx="8378550" cy="70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405000" y="405001"/>
            <a:ext cx="8378550" cy="707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64" name="Google Shape;164;p37"/>
          <p:cNvSpPr txBox="1"/>
          <p:nvPr>
            <p:ph idx="1" type="body"/>
          </p:nvPr>
        </p:nvSpPr>
        <p:spPr>
          <a:xfrm>
            <a:off x="404813" y="1295400"/>
            <a:ext cx="4113900" cy="3333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37"/>
          <p:cNvSpPr txBox="1"/>
          <p:nvPr>
            <p:ph idx="2" type="body"/>
          </p:nvPr>
        </p:nvSpPr>
        <p:spPr>
          <a:xfrm>
            <a:off x="4672013" y="1295400"/>
            <a:ext cx="4113900" cy="3333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>
            <p:ph type="title"/>
          </p:nvPr>
        </p:nvSpPr>
        <p:spPr>
          <a:xfrm>
            <a:off x="405001" y="405001"/>
            <a:ext cx="3856050" cy="70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404813" y="1285875"/>
            <a:ext cx="3856275" cy="3343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noramic picture with caption">
  <p:cSld name="Panoramic picture with ca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/>
          <p:nvPr>
            <p:ph type="title"/>
          </p:nvPr>
        </p:nvSpPr>
        <p:spPr>
          <a:xfrm>
            <a:off x="404999" y="4015223"/>
            <a:ext cx="8378550" cy="315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with bullets">
  <p:cSld name="Header with bullets"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/>
          <p:nvPr>
            <p:ph type="title"/>
          </p:nvPr>
        </p:nvSpPr>
        <p:spPr>
          <a:xfrm>
            <a:off x="405000" y="405001"/>
            <a:ext cx="83763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0099C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73" name="Google Shape;173;p40"/>
          <p:cNvSpPr txBox="1"/>
          <p:nvPr>
            <p:ph idx="1" type="body"/>
          </p:nvPr>
        </p:nvSpPr>
        <p:spPr>
          <a:xfrm>
            <a:off x="404813" y="1283186"/>
            <a:ext cx="8376300" cy="3345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only">
  <p:cSld name="CUSTOM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 txBox="1"/>
          <p:nvPr>
            <p:ph type="title"/>
          </p:nvPr>
        </p:nvSpPr>
        <p:spPr>
          <a:xfrm>
            <a:off x="405000" y="405001"/>
            <a:ext cx="8378550" cy="7094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with caption">
  <p:cSld name="Quote with caption"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3"/>
          <p:cNvSpPr/>
          <p:nvPr/>
        </p:nvSpPr>
        <p:spPr>
          <a:xfrm>
            <a:off x="0" y="0"/>
            <a:ext cx="9144000" cy="4565700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3"/>
          <p:cNvSpPr txBox="1"/>
          <p:nvPr>
            <p:ph type="title"/>
          </p:nvPr>
        </p:nvSpPr>
        <p:spPr>
          <a:xfrm>
            <a:off x="1157138" y="812414"/>
            <a:ext cx="6829650" cy="21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80" name="Google Shape;180;p43"/>
          <p:cNvSpPr txBox="1"/>
          <p:nvPr/>
        </p:nvSpPr>
        <p:spPr>
          <a:xfrm>
            <a:off x="306947" y="4808744"/>
            <a:ext cx="280800" cy="24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43"/>
          <p:cNvPicPr preferRelativeResize="0"/>
          <p:nvPr/>
        </p:nvPicPr>
        <p:blipFill rotWithShape="1">
          <a:blip r:embed="rId2">
            <a:alphaModFix amt="35000"/>
          </a:blip>
          <a:srcRect b="0" l="0" r="-20481" t="0"/>
          <a:stretch/>
        </p:blipFill>
        <p:spPr>
          <a:xfrm flipH="1">
            <a:off x="2142920" y="1486981"/>
            <a:ext cx="9143999" cy="362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3"/>
          <p:cNvSpPr txBox="1"/>
          <p:nvPr>
            <p:ph idx="1" type="body"/>
          </p:nvPr>
        </p:nvSpPr>
        <p:spPr>
          <a:xfrm>
            <a:off x="1157138" y="1891013"/>
            <a:ext cx="3020400" cy="60412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None/>
              <a:defRPr sz="4200">
                <a:solidFill>
                  <a:srgbClr val="6666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None/>
              <a:defRPr sz="4200">
                <a:solidFill>
                  <a:srgbClr val="66666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None/>
              <a:defRPr sz="4200">
                <a:solidFill>
                  <a:srgbClr val="66666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None/>
              <a:defRPr sz="4200">
                <a:solidFill>
                  <a:srgbClr val="66666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None/>
              <a:defRPr sz="4200">
                <a:solidFill>
                  <a:srgbClr val="66666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None/>
              <a:defRPr sz="4200">
                <a:solidFill>
                  <a:srgbClr val="66666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None/>
              <a:defRPr sz="4200">
                <a:solidFill>
                  <a:srgbClr val="66666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None/>
              <a:defRPr sz="4200">
                <a:solidFill>
                  <a:srgbClr val="66666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200"/>
              <a:buNone/>
              <a:defRPr sz="4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0099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jansma@akamai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kamai.github.io/boomerang/tutorial-loader-snippet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akamai/boomerang" TargetMode="External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nicj.net/boomerang-performance-update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nicj.net/boomerang-performance-update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nicj.net/boomerang-performance-updat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nicj.net/boomerang-performance-update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nicj.net/boomerang-performance-update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nicj.net/boomerang-performance-update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nicj.net/boomerang-performance-update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cs.microsoft.com/en-us/archive/blogs/ricom/the-performance-war-win-it-5-at-a-time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kamai.github.io/boomerang/tutorial-perf-tests.html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nicj.net/an-audit-of-boomerangs-performance/" TargetMode="External"/><Relationship Id="rId4" Type="http://schemas.openxmlformats.org/officeDocument/2006/relationships/hyperlink" Target="https://nicj.net/boomerang-performance-update/" TargetMode="External"/><Relationship Id="rId5" Type="http://schemas.openxmlformats.org/officeDocument/2006/relationships/hyperlink" Target="https://github.com/akamai/boomerang/issues" TargetMode="External"/><Relationship Id="rId6" Type="http://schemas.openxmlformats.org/officeDocument/2006/relationships/hyperlink" Target="http://dev.3rdparty.io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1.xml"/><Relationship Id="rId3" Type="http://schemas.openxmlformats.org/officeDocument/2006/relationships/hyperlink" Target="mailto:njansma@akamai.com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iscuss.httparchive.org/t/who-are-the-top-rum-analytics-providers/" TargetMode="External"/><Relationship Id="rId4" Type="http://schemas.openxmlformats.org/officeDocument/2006/relationships/hyperlink" Target="https://trends.builtwith.com/javascript/Boomera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twitter.com/tkadlec" TargetMode="External"/><Relationship Id="rId4" Type="http://schemas.openxmlformats.org/officeDocument/2006/relationships/hyperlink" Target="https://twitter.com/tkadle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4"/>
          <p:cNvSpPr txBox="1"/>
          <p:nvPr>
            <p:ph type="title"/>
          </p:nvPr>
        </p:nvSpPr>
        <p:spPr>
          <a:xfrm>
            <a:off x="405000" y="405000"/>
            <a:ext cx="40338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"/>
                <a:ea typeface="Roboto"/>
                <a:cs typeface="Roboto"/>
                <a:sym typeface="Roboto"/>
              </a:rPr>
              <a:t>Check Yourself Before You Wreck Yourself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Auditing and Improving the Performance of Boomerang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4"/>
          <p:cNvSpPr txBox="1"/>
          <p:nvPr>
            <p:ph idx="10" type="dt"/>
          </p:nvPr>
        </p:nvSpPr>
        <p:spPr>
          <a:xfrm>
            <a:off x="405000" y="2392824"/>
            <a:ext cx="20574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99CC"/>
                </a:solidFill>
                <a:latin typeface="Roboto"/>
                <a:ea typeface="Roboto"/>
                <a:cs typeface="Roboto"/>
                <a:sym typeface="Roboto"/>
              </a:rPr>
              <a:t>Nic Jansma</a:t>
            </a:r>
            <a:endParaRPr sz="1200">
              <a:solidFill>
                <a:srgbClr val="0099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99CC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njansma@akamai.com</a:t>
            </a:r>
            <a:endParaRPr sz="1200">
              <a:solidFill>
                <a:srgbClr val="0099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99CC"/>
                </a:solidFill>
                <a:latin typeface="Roboto"/>
                <a:ea typeface="Roboto"/>
                <a:cs typeface="Roboto"/>
                <a:sym typeface="Roboto"/>
              </a:rPr>
              <a:t>@nicj</a:t>
            </a:r>
            <a:endParaRPr sz="1200">
              <a:solidFill>
                <a:srgbClr val="0099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 Performance Audit</a:t>
            </a:r>
            <a:endParaRPr/>
          </a:p>
        </p:txBody>
      </p:sp>
      <p:pic>
        <p:nvPicPr>
          <p:cNvPr id="243" name="Google Shape;2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401" y="1994219"/>
            <a:ext cx="4572001" cy="15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3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&lt;script&gt;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250" name="Google Shape;250;p54"/>
          <p:cNvSpPr txBox="1"/>
          <p:nvPr>
            <p:ph idx="1" type="body"/>
          </p:nvPr>
        </p:nvSpPr>
        <p:spPr>
          <a:xfrm>
            <a:off x="4572000" y="1919075"/>
            <a:ext cx="4122000" cy="322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Critical path!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Script </a:t>
            </a:r>
            <a:r>
              <a:rPr b="1" lang="en" sz="1400"/>
              <a:t>tag </a:t>
            </a:r>
            <a:r>
              <a:rPr lang="en" sz="1400"/>
              <a:t>itself has </a:t>
            </a:r>
            <a:r>
              <a:rPr b="1" lang="en" sz="1400"/>
              <a:t>no cost</a:t>
            </a:r>
            <a:r>
              <a:rPr lang="en" sz="1400"/>
              <a:t>:</a:t>
            </a:r>
            <a:r>
              <a:rPr lang="en" sz="1400"/>
              <a:t> </a:t>
            </a: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&lt;script src="..."&gt;&lt;/script&gt;</a:t>
            </a:r>
            <a:endParaRPr sz="1400"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Snippets </a:t>
            </a:r>
            <a:r>
              <a:rPr lang="en" sz="1400"/>
              <a:t>have a </a:t>
            </a:r>
            <a:r>
              <a:rPr b="1" lang="en" sz="1400"/>
              <a:t>cost </a:t>
            </a:r>
            <a:r>
              <a:rPr lang="en" sz="1400"/>
              <a:t>(2-10ms on desktop Chrome):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&lt;script type="text/javascript"&gt;</a:t>
            </a:r>
            <a:b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(function() {</a:t>
            </a:r>
            <a:b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var po = document.createElement('script');</a:t>
            </a:r>
            <a:b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po.type = 'text/javascript'; po.async = true;</a:t>
            </a:r>
            <a:b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po.src = 'https://.../foo.js';</a:t>
            </a:r>
            <a:b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var s = document.getElementsByTagName('script')[0];</a:t>
            </a:r>
            <a:b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s.parentNode.insertBefore(po, s);</a:t>
            </a:r>
            <a:b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})();</a:t>
            </a:r>
            <a:b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6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  <a:endParaRPr sz="600"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600"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54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Loader Snippet / &lt;script&gt;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Boomerang's Loader Snippet</a:t>
            </a:r>
            <a:endParaRPr/>
          </a:p>
        </p:txBody>
      </p:sp>
      <p:sp>
        <p:nvSpPr>
          <p:cNvPr id="257" name="Google Shape;257;p55"/>
          <p:cNvSpPr txBox="1"/>
          <p:nvPr>
            <p:ph idx="1" type="body"/>
          </p:nvPr>
        </p:nvSpPr>
        <p:spPr>
          <a:xfrm>
            <a:off x="4572000" y="1919075"/>
            <a:ext cx="4122000" cy="322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b="1" lang="en" sz="1400"/>
              <a:t>Boomerang's Loader Snippet</a:t>
            </a:r>
            <a:endParaRPr b="1" sz="1400"/>
          </a:p>
          <a:p>
            <a:pPr indent="0" lvl="0" marL="889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Completely async and </a:t>
            </a:r>
            <a:r>
              <a:rPr b="1" lang="en" sz="1400"/>
              <a:t>no</a:t>
            </a:r>
            <a:r>
              <a:rPr b="1" lang="en" sz="1400"/>
              <a:t>n</a:t>
            </a:r>
            <a:r>
              <a:rPr b="1" lang="en" sz="1400"/>
              <a:t>-blocking</a:t>
            </a:r>
            <a:endParaRPr b="1" sz="1400"/>
          </a:p>
          <a:p>
            <a:pPr indent="0" lvl="0" marL="889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Better than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&lt;script async&gt;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Cost: 2-40ms</a:t>
            </a:r>
            <a:endParaRPr sz="1400"/>
          </a:p>
          <a:p>
            <a:pPr indent="0" lvl="0" marL="889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/>
              <a:t>More expensive</a:t>
            </a:r>
            <a:r>
              <a:rPr lang="en" sz="1400"/>
              <a:t> than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&lt;script&gt;</a:t>
            </a:r>
            <a:r>
              <a:rPr lang="en" sz="1400"/>
              <a:t>, but guaranteed to not block</a:t>
            </a:r>
            <a:endParaRPr sz="1400"/>
          </a:p>
          <a:p>
            <a:pPr indent="0" lvl="0" marL="88900" marR="88900" rtl="0" algn="l">
              <a:lnSpc>
                <a:spcPct val="142857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https://akamai.github.io/boomerang/tutorial-loader-snippet.html</a:t>
            </a:r>
            <a:endParaRPr sz="1000"/>
          </a:p>
        </p:txBody>
      </p:sp>
      <p:sp>
        <p:nvSpPr>
          <p:cNvPr id="258" name="Google Shape;258;p55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Loader Snippet / &lt;script&gt;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264" name="Google Shape;264;p56"/>
          <p:cNvSpPr txBox="1"/>
          <p:nvPr>
            <p:ph idx="1" type="body"/>
          </p:nvPr>
        </p:nvSpPr>
        <p:spPr>
          <a:xfrm>
            <a:off x="4572000" y="1919075"/>
            <a:ext cx="4572000" cy="3148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889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Every </a:t>
            </a:r>
            <a:r>
              <a:rPr b="1" lang="en" sz="1400"/>
              <a:t>byte </a:t>
            </a:r>
            <a:r>
              <a:rPr lang="en" sz="1400"/>
              <a:t>affects overall </a:t>
            </a:r>
            <a:r>
              <a:rPr b="1" lang="en" sz="1400"/>
              <a:t>page weight</a:t>
            </a:r>
            <a:r>
              <a:rPr lang="en" sz="1400"/>
              <a:t>.</a:t>
            </a:r>
            <a:endParaRPr sz="1400"/>
          </a:p>
          <a:p>
            <a:pPr indent="0" lvl="0" marL="889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Critical path?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External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&lt;script&gt;</a:t>
            </a:r>
            <a:r>
              <a:rPr lang="en" sz="1400"/>
              <a:t> / tag: </a:t>
            </a:r>
            <a:r>
              <a:rPr b="1" lang="en" sz="1400"/>
              <a:t>no (unless sharing domain)</a:t>
            </a:r>
            <a:endParaRPr b="1"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Bundled with other components: </a:t>
            </a:r>
            <a:r>
              <a:rPr b="1" lang="en" sz="1400"/>
              <a:t>yes?</a:t>
            </a:r>
            <a:endParaRPr b="1" sz="1400"/>
          </a:p>
          <a:p>
            <a:pPr indent="0" lvl="0" marL="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Load from a </a:t>
            </a:r>
            <a:r>
              <a:rPr b="1" lang="en" sz="1400"/>
              <a:t>CDN</a:t>
            </a:r>
            <a:r>
              <a:rPr lang="en" sz="1400"/>
              <a:t>!</a:t>
            </a:r>
            <a:endParaRPr sz="1400"/>
          </a:p>
          <a:p>
            <a:pPr indent="0" lvl="0" marL="0" marR="88900" rtl="0" algn="l">
              <a:lnSpc>
                <a:spcPct val="142857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The script may load </a:t>
            </a:r>
            <a:r>
              <a:rPr b="1" lang="en" sz="1400"/>
              <a:t>additional resources</a:t>
            </a:r>
            <a:r>
              <a:rPr lang="en" sz="1400"/>
              <a:t>.</a:t>
            </a:r>
            <a:endParaRPr sz="1400"/>
          </a:p>
        </p:txBody>
      </p:sp>
      <p:sp>
        <p:nvSpPr>
          <p:cNvPr id="265" name="Google Shape;265;p56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&lt;script&gt;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Download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pic>
        <p:nvPicPr>
          <p:cNvPr id="271" name="Google Shape;2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575" y="1685751"/>
            <a:ext cx="5398426" cy="30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7"/>
          <p:cNvSpPr txBox="1"/>
          <p:nvPr/>
        </p:nvSpPr>
        <p:spPr>
          <a:xfrm>
            <a:off x="3390850" y="4607475"/>
            <a:ext cx="3198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//requestmap.webperf.tools</a:t>
            </a:r>
            <a:endParaRPr sz="1800" u="sng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57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&lt;script&gt;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Download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279" name="Google Shape;279;p58"/>
          <p:cNvSpPr txBox="1"/>
          <p:nvPr>
            <p:ph idx="1" type="body"/>
          </p:nvPr>
        </p:nvSpPr>
        <p:spPr>
          <a:xfrm>
            <a:off x="4572000" y="1919075"/>
            <a:ext cx="4552200" cy="3453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underscore.js</a:t>
            </a:r>
            <a:r>
              <a:rPr lang="en" sz="1400"/>
              <a:t> </a:t>
            </a:r>
            <a:r>
              <a:rPr lang="en" sz="1400"/>
              <a:t>	 	  7 KB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Google Analytics</a:t>
            </a:r>
            <a:r>
              <a:rPr lang="en" sz="1400"/>
              <a:t>		14 KB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moment</a:t>
            </a:r>
            <a:r>
              <a:rPr lang="en" sz="1400"/>
              <a:t>			16 KB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jQuery</a:t>
            </a:r>
            <a:r>
              <a:rPr lang="en" sz="1400"/>
              <a:t>	</a:t>
            </a:r>
            <a:r>
              <a:rPr lang="en" sz="1400"/>
              <a:t> 		29 KB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React</a:t>
            </a:r>
            <a:r>
              <a:rPr lang="en" sz="1400"/>
              <a:t>			</a:t>
            </a:r>
            <a:r>
              <a:rPr lang="en" sz="1400"/>
              <a:t>32 KB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Twitter</a:t>
            </a:r>
            <a:r>
              <a:rPr lang="en" sz="1400"/>
              <a:t>			</a:t>
            </a:r>
            <a:r>
              <a:rPr lang="en" sz="1400"/>
              <a:t>34 KB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Boomerang</a:t>
            </a:r>
            <a:r>
              <a:rPr b="1" lang="en" sz="1400">
                <a:solidFill>
                  <a:schemeClr val="accent3"/>
                </a:solidFill>
              </a:rPr>
              <a:t>		47</a:t>
            </a:r>
            <a:r>
              <a:rPr b="1" lang="en" sz="1400">
                <a:solidFill>
                  <a:schemeClr val="accent3"/>
                </a:solidFill>
              </a:rPr>
              <a:t> KB</a:t>
            </a:r>
            <a:endParaRPr b="1" sz="1400">
              <a:solidFill>
                <a:schemeClr val="accent3"/>
              </a:solidFill>
            </a:endParaRPr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Angular</a:t>
            </a:r>
            <a:r>
              <a:rPr lang="en" sz="1400"/>
              <a:t>			</a:t>
            </a:r>
            <a:r>
              <a:rPr lang="en" sz="1400"/>
              <a:t>59 KB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D3</a:t>
            </a:r>
            <a:r>
              <a:rPr lang="en" sz="1400"/>
              <a:t>				</a:t>
            </a:r>
            <a:r>
              <a:rPr lang="en" sz="1400"/>
              <a:t>71 KB</a:t>
            </a:r>
            <a:endParaRPr sz="1400"/>
          </a:p>
        </p:txBody>
      </p:sp>
      <p:sp>
        <p:nvSpPr>
          <p:cNvPr id="280" name="Google Shape;280;p58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&lt;script&gt;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Download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9"/>
          <p:cNvSpPr txBox="1"/>
          <p:nvPr>
            <p:ph idx="1" type="body"/>
          </p:nvPr>
        </p:nvSpPr>
        <p:spPr>
          <a:xfrm>
            <a:off x="4572000" y="1919075"/>
            <a:ext cx="4552200" cy="3453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Boomerang is built with a plug-in architecture and </a:t>
            </a:r>
            <a:r>
              <a:rPr b="1" lang="en" sz="1400"/>
              <a:t>you</a:t>
            </a:r>
            <a:r>
              <a:rPr lang="en" sz="1400"/>
              <a:t> can build smaller builds if you'd prefer.</a:t>
            </a:r>
            <a:endParaRPr sz="1400"/>
          </a:p>
          <a:p>
            <a:pPr indent="0" lvl="0" marL="0" marR="88900" rtl="0" algn="l">
              <a:lnSpc>
                <a:spcPct val="142857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For example, if you don't need: SPA, XHR, UserTiming or Error Tracking support Boomerang </a:t>
            </a:r>
            <a:r>
              <a:rPr b="1" lang="en" sz="1400"/>
              <a:t>shrinks from 47 KB to 26 KB</a:t>
            </a:r>
            <a:r>
              <a:rPr lang="en" sz="1400"/>
              <a:t>.</a:t>
            </a:r>
            <a:endParaRPr sz="1400"/>
          </a:p>
        </p:txBody>
      </p:sp>
      <p:sp>
        <p:nvSpPr>
          <p:cNvPr id="286" name="Google Shape;286;p5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287" name="Google Shape;287;p59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&lt;script&gt;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Download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293" name="Google Shape;293;p60"/>
          <p:cNvSpPr txBox="1"/>
          <p:nvPr>
            <p:ph idx="1" type="body"/>
          </p:nvPr>
        </p:nvSpPr>
        <p:spPr>
          <a:xfrm>
            <a:off x="4572000" y="1919075"/>
            <a:ext cx="4579200" cy="3148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Critical path!</a:t>
            </a:r>
            <a:endParaRPr sz="1400"/>
          </a:p>
          <a:p>
            <a:pPr indent="0" lvl="0" marL="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After being fetched, the browser must </a:t>
            </a:r>
            <a:r>
              <a:rPr b="1" lang="en" sz="1400"/>
              <a:t>parse</a:t>
            </a:r>
            <a:r>
              <a:rPr lang="en" sz="1400"/>
              <a:t> / </a:t>
            </a:r>
            <a:r>
              <a:rPr b="1" lang="en" sz="1400"/>
              <a:t>compile</a:t>
            </a:r>
            <a:r>
              <a:rPr lang="en" sz="1400"/>
              <a:t> the (decompressed) JavaScript before it’s executed.</a:t>
            </a:r>
            <a:endParaRPr sz="1400"/>
          </a:p>
          <a:p>
            <a:pPr indent="0" lvl="0" marL="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400"/>
              <a:t>Less bytes</a:t>
            </a:r>
            <a:r>
              <a:rPr lang="en" sz="1400"/>
              <a:t> = less parse / compile.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M</a:t>
            </a:r>
            <a:r>
              <a:rPr b="1" lang="en" sz="1400">
                <a:solidFill>
                  <a:schemeClr val="accent1"/>
                </a:solidFill>
              </a:rPr>
              <a:t>oment		  </a:t>
            </a:r>
            <a:r>
              <a:rPr lang="en" sz="1400"/>
              <a:t>5 ms	  143 KB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Boomerang 	10 ms	  188 KB</a:t>
            </a:r>
            <a:endParaRPr b="1" sz="1400">
              <a:solidFill>
                <a:schemeClr val="accent3"/>
              </a:solidFill>
            </a:endParaRPr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Twitter Widget</a:t>
            </a:r>
            <a:r>
              <a:rPr lang="en" sz="1400"/>
              <a:t>	10 ms	  227 KB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jQuery</a:t>
            </a:r>
            <a:r>
              <a:rPr lang="en" sz="1400"/>
              <a:t> 		11 ms	  265 KB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Angular</a:t>
            </a:r>
            <a:r>
              <a:rPr lang="en" sz="1400"/>
              <a:t>		22 ms	1291 KB</a:t>
            </a:r>
            <a:endParaRPr sz="1400"/>
          </a:p>
        </p:txBody>
      </p:sp>
      <p:sp>
        <p:nvSpPr>
          <p:cNvPr id="294" name="Google Shape;294;p60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&lt;script&gt;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Parse + Compile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300" name="Google Shape;300;p61"/>
          <p:cNvSpPr txBox="1"/>
          <p:nvPr>
            <p:ph idx="1" type="body"/>
          </p:nvPr>
        </p:nvSpPr>
        <p:spPr>
          <a:xfrm>
            <a:off x="4572000" y="1919075"/>
            <a:ext cx="45792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Critical path!</a:t>
            </a:r>
            <a:endParaRPr sz="1400"/>
          </a:p>
          <a:p>
            <a:pPr indent="0" lvl="0" marL="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Many scripts will </a:t>
            </a:r>
            <a:r>
              <a:rPr b="1" lang="en" sz="1400"/>
              <a:t>initialize </a:t>
            </a:r>
            <a:r>
              <a:rPr lang="en" sz="1400"/>
              <a:t>(do some work) at startup - create structures, globals, hook events, etc.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m</a:t>
            </a:r>
            <a:r>
              <a:rPr b="1" lang="en" sz="1400">
                <a:solidFill>
                  <a:schemeClr val="accent1"/>
                </a:solidFill>
              </a:rPr>
              <a:t>oment</a:t>
            </a:r>
            <a:r>
              <a:rPr lang="en" sz="1400"/>
              <a:t>		  2 ms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jQuery</a:t>
            </a:r>
            <a:r>
              <a:rPr lang="en" sz="1400"/>
              <a:t>		  9 ms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</a:pPr>
            <a:r>
              <a:rPr b="1" lang="en" sz="1400">
                <a:solidFill>
                  <a:schemeClr val="accent3"/>
                </a:solidFill>
              </a:rPr>
              <a:t>Boomerang	10 ms</a:t>
            </a:r>
            <a:endParaRPr b="1" sz="1400">
              <a:solidFill>
                <a:schemeClr val="accent3"/>
              </a:solidFill>
            </a:endParaRPr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Angular</a:t>
            </a:r>
            <a:r>
              <a:rPr lang="en" sz="1400"/>
              <a:t>		12 ms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solidFill>
                  <a:schemeClr val="accent1"/>
                </a:solidFill>
              </a:rPr>
              <a:t>Twitter Widget</a:t>
            </a:r>
            <a:r>
              <a:rPr lang="en" sz="1400"/>
              <a:t>	20 ms</a:t>
            </a:r>
            <a:endParaRPr sz="1400"/>
          </a:p>
        </p:txBody>
      </p:sp>
      <p:sp>
        <p:nvSpPr>
          <p:cNvPr id="301" name="Google Shape;301;p61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&lt;script&gt;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Initialize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2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Critical path!</a:t>
            </a:r>
            <a:endParaRPr sz="1400"/>
          </a:p>
          <a:p>
            <a:pPr indent="0" lvl="0" marL="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The library should be there for a </a:t>
            </a:r>
            <a:r>
              <a:rPr b="1" lang="en" sz="1400"/>
              <a:t>reason</a:t>
            </a:r>
            <a:r>
              <a:rPr lang="en" sz="1400"/>
              <a:t>.</a:t>
            </a:r>
            <a:endParaRPr sz="1400"/>
          </a:p>
          <a:p>
            <a:pPr indent="0" lvl="0" marL="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400"/>
              <a:t>This reason will do work </a:t>
            </a:r>
            <a:r>
              <a:rPr b="1" lang="en" sz="1400"/>
              <a:t>periodically</a:t>
            </a:r>
            <a:r>
              <a:rPr lang="en" sz="1400"/>
              <a:t> or based on </a:t>
            </a:r>
            <a:r>
              <a:rPr b="1" lang="en" sz="1400"/>
              <a:t>user interactions</a:t>
            </a:r>
            <a:r>
              <a:rPr lang="en" sz="1400"/>
              <a:t>.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SPA framework updating the view after a route change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Analytics scripts sending beacons</a:t>
            </a:r>
            <a:endParaRPr sz="1400"/>
          </a:p>
          <a:p>
            <a:pPr indent="-317500" lvl="0" marL="45720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Charting library responding to user interactions</a:t>
            </a:r>
            <a:endParaRPr sz="1400"/>
          </a:p>
        </p:txBody>
      </p:sp>
      <p:sp>
        <p:nvSpPr>
          <p:cNvPr id="307" name="Google Shape;307;p6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308" name="Google Shape;308;p62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&lt;script&gt;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Runtime / event handlers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here today?</a:t>
            </a:r>
            <a:endParaRPr/>
          </a:p>
        </p:txBody>
      </p:sp>
      <p:sp>
        <p:nvSpPr>
          <p:cNvPr id="194" name="Google Shape;194;p45"/>
          <p:cNvSpPr txBox="1"/>
          <p:nvPr>
            <p:ph idx="1" type="body"/>
          </p:nvPr>
        </p:nvSpPr>
        <p:spPr>
          <a:xfrm>
            <a:off x="471900" y="1919075"/>
            <a:ext cx="6116700" cy="30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Boomerang: an open-source Real User Monitoring (RUM) third-party library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1800"/>
              <a:buChar char="○"/>
            </a:pPr>
            <a:r>
              <a:rPr lang="en" sz="1800" u="sng">
                <a:solidFill>
                  <a:srgbClr val="0099CC"/>
                </a:solidFill>
                <a:hlinkClick r:id="rId3"/>
              </a:rPr>
              <a:t>https://github.com/akamai/boomerang</a:t>
            </a:r>
            <a:endParaRPr sz="1800">
              <a:solidFill>
                <a:srgbClr val="0099CC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performance matters to us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Audit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Improvements!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Testing, Validation, Protecting against Regressions</a:t>
            </a:r>
            <a:endParaRPr/>
          </a:p>
        </p:txBody>
      </p:sp>
      <p:pic>
        <p:nvPicPr>
          <p:cNvPr id="195" name="Google Shape;1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8521" y="1687525"/>
            <a:ext cx="2542350" cy="34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Boomerang: depending on the site, </a:t>
            </a:r>
            <a:r>
              <a:rPr b="1" lang="en" sz="1400"/>
              <a:t>10-40ms</a:t>
            </a:r>
            <a:r>
              <a:rPr lang="en" sz="1400"/>
              <a:t> at onload</a:t>
            </a:r>
            <a:endParaRPr sz="1400"/>
          </a:p>
          <a:p>
            <a:pPr indent="0" lvl="0" marL="0" marR="88900" rtl="0" algn="l">
              <a:lnSpc>
                <a:spcPct val="142857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Upwards of </a:t>
            </a:r>
            <a:r>
              <a:rPr b="1" lang="en" sz="1400"/>
              <a:t>300ms</a:t>
            </a:r>
            <a:r>
              <a:rPr lang="en" sz="1400"/>
              <a:t> on resource-heavy sites on low-end devices</a:t>
            </a:r>
            <a:endParaRPr sz="1400"/>
          </a:p>
        </p:txBody>
      </p:sp>
      <p:sp>
        <p:nvSpPr>
          <p:cNvPr id="314" name="Google Shape;314;p6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315" name="Google Shape;315;p63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 / &lt;script&gt;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Runtime / event handlers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4"/>
          <p:cNvSpPr txBox="1"/>
          <p:nvPr>
            <p:ph idx="1" type="body"/>
          </p:nvPr>
        </p:nvSpPr>
        <p:spPr>
          <a:xfrm>
            <a:off x="4572000" y="1919075"/>
            <a:ext cx="41220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Critical path!</a:t>
            </a:r>
            <a:endParaRPr sz="1400"/>
          </a:p>
          <a:p>
            <a:pPr indent="0" lvl="0" marL="0" marR="88900" rtl="0" algn="l">
              <a:lnSpc>
                <a:spcPct val="142857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All </a:t>
            </a:r>
            <a:r>
              <a:rPr b="1" lang="en" sz="1400"/>
              <a:t>bold </a:t>
            </a:r>
            <a:r>
              <a:rPr lang="en" sz="1400"/>
              <a:t>could</a:t>
            </a:r>
            <a:r>
              <a:rPr lang="en" sz="1400"/>
              <a:t> be done </a:t>
            </a:r>
            <a:r>
              <a:rPr lang="en" sz="1400"/>
              <a:t>on</a:t>
            </a:r>
            <a:r>
              <a:rPr lang="en" sz="1400"/>
              <a:t> the </a:t>
            </a:r>
            <a:r>
              <a:rPr b="1" lang="en" sz="1400"/>
              <a:t>main thread</a:t>
            </a:r>
            <a:r>
              <a:rPr lang="en" sz="1400"/>
              <a:t> (depending on the browser) and can can cause </a:t>
            </a:r>
            <a:r>
              <a:rPr b="1" lang="en" sz="1400"/>
              <a:t>Long Tasks</a:t>
            </a:r>
            <a:r>
              <a:rPr lang="en" sz="1400"/>
              <a:t>.</a:t>
            </a:r>
            <a:endParaRPr sz="1400"/>
          </a:p>
        </p:txBody>
      </p:sp>
      <p:sp>
        <p:nvSpPr>
          <p:cNvPr id="321" name="Google Shape;321;p6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</a:t>
            </a:r>
            <a:endParaRPr/>
          </a:p>
        </p:txBody>
      </p:sp>
      <p:sp>
        <p:nvSpPr>
          <p:cNvPr id="322" name="Google Shape;322;p64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Loader Snippet / &lt;script&gt;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Parse + Compile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Initialize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Runtime / event handlers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"/>
          <p:cNvSpPr txBox="1"/>
          <p:nvPr>
            <p:ph idx="1" type="body"/>
          </p:nvPr>
        </p:nvSpPr>
        <p:spPr>
          <a:xfrm>
            <a:off x="471900" y="1919075"/>
            <a:ext cx="8222100" cy="322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task</a:t>
            </a:r>
            <a:r>
              <a:rPr lang="en"/>
              <a:t> is </a:t>
            </a:r>
            <a:r>
              <a:rPr b="1" lang="en"/>
              <a:t>work </a:t>
            </a:r>
            <a:r>
              <a:rPr lang="en"/>
              <a:t>the browser </a:t>
            </a:r>
            <a:r>
              <a:rPr lang="en"/>
              <a:t>is doing </a:t>
            </a:r>
            <a:r>
              <a:rPr lang="en"/>
              <a:t>to </a:t>
            </a:r>
            <a:r>
              <a:rPr b="1" lang="en"/>
              <a:t>build</a:t>
            </a:r>
            <a:r>
              <a:rPr lang="en"/>
              <a:t> the page, such as </a:t>
            </a:r>
            <a:r>
              <a:rPr b="1" lang="en"/>
              <a:t>parsing HTML</a:t>
            </a:r>
            <a:r>
              <a:rPr lang="en"/>
              <a:t>, </a:t>
            </a:r>
            <a:r>
              <a:rPr b="1" lang="en"/>
              <a:t>executing JavaScript</a:t>
            </a:r>
            <a:r>
              <a:rPr lang="en"/>
              <a:t>, or performing </a:t>
            </a:r>
            <a:r>
              <a:rPr b="1" lang="en"/>
              <a:t>layout</a:t>
            </a:r>
            <a:r>
              <a:rPr lang="en"/>
              <a:t>.  This happens on the </a:t>
            </a:r>
            <a:r>
              <a:rPr b="1" lang="en"/>
              <a:t>main thread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browser </a:t>
            </a:r>
            <a:r>
              <a:rPr b="1" lang="en"/>
              <a:t>cannot respond to user input</a:t>
            </a:r>
            <a:r>
              <a:rPr lang="en"/>
              <a:t> (clicking, scrolling, etc) while executing a task.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Long Tasks</a:t>
            </a:r>
            <a:r>
              <a:rPr lang="en"/>
              <a:t> are due to complex work that requires more than </a:t>
            </a:r>
            <a:r>
              <a:rPr b="1" lang="en"/>
              <a:t>50ms </a:t>
            </a:r>
            <a:r>
              <a:rPr lang="en"/>
              <a:t>of execution time.  i.e. parsing or executing complex JavaScript.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Long Tasks will delay </a:t>
            </a:r>
            <a:r>
              <a:rPr b="1" lang="en"/>
              <a:t>Time to Interactive</a:t>
            </a:r>
            <a:r>
              <a:rPr lang="en"/>
              <a:t> - the point at which your app is </a:t>
            </a:r>
            <a:r>
              <a:rPr b="1" lang="en"/>
              <a:t>responsive</a:t>
            </a:r>
            <a:r>
              <a:rPr lang="en"/>
              <a:t>.</a:t>
            </a:r>
            <a:endParaRPr/>
          </a:p>
        </p:txBody>
      </p:sp>
      <p:sp>
        <p:nvSpPr>
          <p:cNvPr id="328" name="Google Shape;328;p6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Tasks and Time to Interactive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Boomerang’s Performance Audit</a:t>
            </a:r>
            <a:endParaRPr/>
          </a:p>
        </p:txBody>
      </p:sp>
      <p:sp>
        <p:nvSpPr>
          <p:cNvPr id="334" name="Google Shape;334;p6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</a:rPr>
              <a:t>https://nicj.net/an-audit-of-boomerangs-performance/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TL;DR boomerang’s </a:t>
            </a:r>
            <a:r>
              <a:rPr lang="en" sz="1400"/>
              <a:t>2018 </a:t>
            </a:r>
            <a:r>
              <a:rPr b="1" lang="en" sz="1400"/>
              <a:t>cost</a:t>
            </a:r>
            <a:r>
              <a:rPr lang="en" sz="1400"/>
              <a:t> (high-end to low-end devices):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Loader Snippet	2 - 40 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Download		188 KB raw / 47 KB gzip (non-blocking)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Parse			6 - 47 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Initialize		3 - 15 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@onload		10 - 300 ms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Beacon		2 - 20 KB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Runtime		minimal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Tracking </a:t>
            </a:r>
            <a:r>
              <a:rPr b="1" lang="en" sz="1400"/>
              <a:t>improvements</a:t>
            </a:r>
            <a:r>
              <a:rPr lang="en" sz="1400"/>
              <a:t> @ </a:t>
            </a:r>
            <a:r>
              <a:rPr lang="en" sz="1400" u="sng">
                <a:solidFill>
                  <a:schemeClr val="accent5"/>
                </a:solidFill>
              </a:rPr>
              <a:t>https://github.com/akamai/boomerang/issues</a:t>
            </a:r>
            <a:endParaRPr sz="1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Audit Tools</a:t>
            </a:r>
            <a:endParaRPr/>
          </a:p>
        </p:txBody>
      </p:sp>
      <p:sp>
        <p:nvSpPr>
          <p:cNvPr id="340" name="Google Shape;340;p67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tools are your friend!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Profilers</a:t>
            </a:r>
            <a:r>
              <a:rPr lang="en"/>
              <a:t> can point to </a:t>
            </a:r>
            <a:r>
              <a:rPr b="1" lang="en"/>
              <a:t>opportunities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My advice: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Take your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a sense for the </a:t>
            </a:r>
            <a:r>
              <a:rPr b="1" lang="en"/>
              <a:t>overall</a:t>
            </a:r>
            <a:r>
              <a:rPr lang="en"/>
              <a:t> picture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Look for extremes</a:t>
            </a:r>
            <a:r>
              <a:rPr lang="en"/>
              <a:t> - longest duration, tallest stack</a:t>
            </a:r>
            <a:endParaRPr/>
          </a:p>
        </p:txBody>
      </p:sp>
      <p:pic>
        <p:nvPicPr>
          <p:cNvPr id="341" name="Google Shape;3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700" y="1773850"/>
            <a:ext cx="3982091" cy="3332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 txBox="1"/>
          <p:nvPr>
            <p:ph idx="1" type="body"/>
          </p:nvPr>
        </p:nvSpPr>
        <p:spPr>
          <a:xfrm>
            <a:off x="2520150" y="1690475"/>
            <a:ext cx="1822200" cy="161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Chrome Lighthouse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d</a:t>
            </a:r>
            <a:r>
              <a:rPr lang="en" sz="1000" u="sng">
                <a:solidFill>
                  <a:schemeClr val="accent5"/>
                </a:solidFill>
              </a:rPr>
              <a:t>evelopers.google.com</a:t>
            </a:r>
            <a:br>
              <a:rPr lang="en" sz="1000" u="sng">
                <a:solidFill>
                  <a:schemeClr val="accent5"/>
                </a:solidFill>
              </a:rPr>
            </a:br>
            <a:r>
              <a:rPr lang="en" sz="1000" u="sng">
                <a:solidFill>
                  <a:schemeClr val="accent5"/>
                </a:solidFill>
              </a:rPr>
              <a:t>/web/tools/lighthouse/</a:t>
            </a:r>
            <a:endParaRPr sz="1000" u="sng">
              <a:solidFill>
                <a:schemeClr val="accent5"/>
              </a:solidFill>
            </a:endParaRPr>
          </a:p>
        </p:txBody>
      </p:sp>
      <p:sp>
        <p:nvSpPr>
          <p:cNvPr id="347" name="Google Shape;347;p6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for Performance</a:t>
            </a:r>
            <a:endParaRPr/>
          </a:p>
        </p:txBody>
      </p:sp>
      <p:pic>
        <p:nvPicPr>
          <p:cNvPr id="348" name="Google Shape;34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016" y="1685825"/>
            <a:ext cx="3034987" cy="170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25" y="3391425"/>
            <a:ext cx="2278000" cy="16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685825"/>
            <a:ext cx="2595850" cy="17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8"/>
          <p:cNvSpPr txBox="1"/>
          <p:nvPr>
            <p:ph idx="1" type="body"/>
          </p:nvPr>
        </p:nvSpPr>
        <p:spPr>
          <a:xfrm>
            <a:off x="4342475" y="1665125"/>
            <a:ext cx="1766700" cy="166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RequestMap</a:t>
            </a:r>
            <a:endParaRPr sz="1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requestmap.webperf.tools</a:t>
            </a:r>
            <a:endParaRPr sz="1000" u="sng">
              <a:solidFill>
                <a:schemeClr val="accent5"/>
              </a:solidFill>
            </a:endParaRPr>
          </a:p>
        </p:txBody>
      </p:sp>
      <p:sp>
        <p:nvSpPr>
          <p:cNvPr id="352" name="Google Shape;352;p68"/>
          <p:cNvSpPr txBox="1"/>
          <p:nvPr>
            <p:ph idx="1" type="body"/>
          </p:nvPr>
        </p:nvSpPr>
        <p:spPr>
          <a:xfrm>
            <a:off x="2438325" y="3362225"/>
            <a:ext cx="1904100" cy="1705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WebPagetest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webpagetest.org</a:t>
            </a:r>
            <a:endParaRPr sz="1000" u="sng">
              <a:solidFill>
                <a:schemeClr val="accent5"/>
              </a:solidFill>
            </a:endParaRPr>
          </a:p>
        </p:txBody>
      </p:sp>
      <p:sp>
        <p:nvSpPr>
          <p:cNvPr id="353" name="Google Shape;353;p68"/>
          <p:cNvSpPr txBox="1"/>
          <p:nvPr>
            <p:ph idx="1" type="body"/>
          </p:nvPr>
        </p:nvSpPr>
        <p:spPr>
          <a:xfrm>
            <a:off x="4342475" y="3388150"/>
            <a:ext cx="1766700" cy="1661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3rdParty.io</a:t>
            </a:r>
            <a:endParaRPr sz="14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accent5"/>
                </a:solidFill>
              </a:rPr>
              <a:t>3rdparty.io</a:t>
            </a:r>
            <a:endParaRPr sz="1000" u="sng">
              <a:solidFill>
                <a:schemeClr val="accent5"/>
              </a:solidFill>
            </a:endParaRPr>
          </a:p>
        </p:txBody>
      </p:sp>
      <p:pic>
        <p:nvPicPr>
          <p:cNvPr id="354" name="Google Shape;35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9462" y="3362225"/>
            <a:ext cx="2974102" cy="131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Boomerang’s Performance Audit</a:t>
            </a:r>
            <a:endParaRPr/>
          </a:p>
        </p:txBody>
      </p:sp>
      <p:sp>
        <p:nvSpPr>
          <p:cNvPr id="360" name="Google Shape;360;p6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</a:rPr>
              <a:t>https://nicj.net/an-audit-of-boomerangs-performance/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 found room for improvement!  Filed 15 issues.  Examples: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ResourceTiming Compression is expensive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Loader Snippet Performance in Edge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Breakup plugin creation / initialization to avoid long tasks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Beacon: Review cookie access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Beacon: Memory: Node counting is expensive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Unload beacon size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Unload Beacon: Memory plugin updating DOM counts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Tracking </a:t>
            </a:r>
            <a:r>
              <a:rPr b="1" lang="en" sz="1400"/>
              <a:t>improvements</a:t>
            </a:r>
            <a:r>
              <a:rPr lang="en" sz="1400"/>
              <a:t> @ </a:t>
            </a:r>
            <a:r>
              <a:rPr lang="en" sz="1400" u="sng">
                <a:solidFill>
                  <a:schemeClr val="accent5"/>
                </a:solidFill>
              </a:rPr>
              <a:t>https://github.com/akamai/boomerang/issues</a:t>
            </a:r>
            <a:endParaRPr sz="1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0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https://nicj.net/boomerang-performance-update/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New Loader Snippet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ResourceTiming Optimization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Removed Debug Messages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Improved Minification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Reduced Cookie Size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Reduced Cookie Access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Simplified MD5 plugin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Simplified SPA plugin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Enabled Brotli for CDN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66" name="Google Shape;366;p7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Boomerang’s Performance Improvements</a:t>
            </a:r>
            <a:endParaRPr/>
          </a:p>
        </p:txBody>
      </p:sp>
      <p:sp>
        <p:nvSpPr>
          <p:cNvPr id="367" name="Google Shape;367;p70"/>
          <p:cNvSpPr txBox="1"/>
          <p:nvPr>
            <p:ph idx="1" type="body"/>
          </p:nvPr>
        </p:nvSpPr>
        <p:spPr>
          <a:xfrm>
            <a:off x="45720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Using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&lt;link rel="preload"&gt;</a:t>
            </a:r>
            <a:r>
              <a:rPr lang="en" sz="1400"/>
              <a:t> we can load </a:t>
            </a:r>
            <a:r>
              <a:rPr b="1" lang="en" sz="1400"/>
              <a:t>async</a:t>
            </a:r>
            <a:r>
              <a:rPr lang="en" sz="1400"/>
              <a:t> and </a:t>
            </a:r>
            <a:r>
              <a:rPr b="1" lang="en" sz="1400"/>
              <a:t>non-blocking</a:t>
            </a:r>
            <a:r>
              <a:rPr lang="en" sz="1400"/>
              <a:t> without an IFRAME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Reduced </a:t>
            </a:r>
            <a:r>
              <a:rPr b="1" lang="en" sz="1400"/>
              <a:t>2-40ms</a:t>
            </a:r>
            <a:r>
              <a:rPr lang="en" sz="1400"/>
              <a:t> to </a:t>
            </a:r>
            <a:r>
              <a:rPr b="1" lang="en" sz="1400"/>
              <a:t>1ms</a:t>
            </a:r>
            <a:r>
              <a:rPr lang="en" sz="1400"/>
              <a:t> for browsers that support Preload!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https://nicj.net/boomerang-performance-update/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New Loader Snippet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ResourceTiming Optimization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Removed Debug Messages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Improved Minification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Enabled Brotli for CDN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Reduced Cookie Size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Reduced Cookie Access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Simplified MD5 plugin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Simplified SPA plugin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3" name="Google Shape;373;p7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Boomerang’s Performance Improvements</a:t>
            </a:r>
            <a:endParaRPr/>
          </a:p>
        </p:txBody>
      </p:sp>
      <p:sp>
        <p:nvSpPr>
          <p:cNvPr id="374" name="Google Shape;374;p71"/>
          <p:cNvSpPr txBox="1"/>
          <p:nvPr>
            <p:ph idx="1" type="body"/>
          </p:nvPr>
        </p:nvSpPr>
        <p:spPr>
          <a:xfrm>
            <a:off x="45720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Compressing ResourceTiming data was our </a:t>
            </a:r>
            <a:r>
              <a:rPr b="1" lang="en" sz="1400"/>
              <a:t>most expensive</a:t>
            </a:r>
            <a:r>
              <a:rPr lang="en" sz="1400"/>
              <a:t> task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Tweaked the algorithm slightly to be </a:t>
            </a:r>
            <a:r>
              <a:rPr b="1" lang="en" sz="1400"/>
              <a:t>slightly-less-than-perfect</a:t>
            </a:r>
            <a:r>
              <a:rPr lang="en" sz="1400"/>
              <a:t> for a </a:t>
            </a:r>
            <a:r>
              <a:rPr b="1" lang="en" sz="1400"/>
              <a:t>4x speedup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Reduced some sites' cost from </a:t>
            </a:r>
            <a:r>
              <a:rPr b="1" lang="en" sz="1400"/>
              <a:t>100ms to 25ms</a:t>
            </a:r>
            <a:r>
              <a:rPr lang="en" sz="1400"/>
              <a:t> or </a:t>
            </a:r>
            <a:r>
              <a:rPr b="1" lang="en" sz="1400"/>
              <a:t>300ms to 75ms</a:t>
            </a:r>
            <a:endParaRPr b="1"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https://nicj.net/boomerang-performance-update/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New Loader Snippet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ResourceTiming Optimization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Removed Debug Messages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Improved Minification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Enabled Brotli for CDN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Reduced Cookie Size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Reduced Cookie Access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Simplified MD5 plugin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Simplified SPA plugin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45720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were shipping debug </a:t>
            </a:r>
            <a:r>
              <a:rPr b="1" lang="en" sz="1400"/>
              <a:t>log messages</a:t>
            </a:r>
            <a:r>
              <a:rPr lang="en" sz="1400"/>
              <a:t> even though the debug log was disabled (6% saving)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Changed from </a:t>
            </a:r>
            <a:r>
              <a:rPr b="1" lang="en" sz="1400"/>
              <a:t>Uglify2</a:t>
            </a:r>
            <a:r>
              <a:rPr lang="en" sz="1400"/>
              <a:t> to </a:t>
            </a:r>
            <a:r>
              <a:rPr b="1" lang="en" sz="1400"/>
              <a:t>Uglify3</a:t>
            </a:r>
            <a:r>
              <a:rPr lang="en" sz="1400"/>
              <a:t> (1.3% saving)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Enabled </a:t>
            </a:r>
            <a:r>
              <a:rPr b="1" lang="en" sz="1400"/>
              <a:t>Brotli</a:t>
            </a:r>
            <a:r>
              <a:rPr lang="en" sz="1400"/>
              <a:t> on the Akamai CDN (11.2% saving)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400"/>
              <a:t>SPA</a:t>
            </a:r>
            <a:r>
              <a:rPr lang="en" sz="1400"/>
              <a:t> and </a:t>
            </a:r>
            <a:r>
              <a:rPr b="1" lang="en" sz="1400"/>
              <a:t>MD5</a:t>
            </a:r>
            <a:r>
              <a:rPr lang="en" sz="1400"/>
              <a:t> plugins refactored (2.8% saving)</a:t>
            </a:r>
            <a:endParaRPr sz="1400"/>
          </a:p>
        </p:txBody>
      </p:sp>
      <p:sp>
        <p:nvSpPr>
          <p:cNvPr id="381" name="Google Shape;381;p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Boomerang’s Performance Improvements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you care?</a:t>
            </a:r>
            <a:endParaRPr/>
          </a:p>
        </p:txBody>
      </p:sp>
      <p:sp>
        <p:nvSpPr>
          <p:cNvPr id="201" name="Google Shape;201;p46"/>
          <p:cNvSpPr txBox="1"/>
          <p:nvPr>
            <p:ph idx="1" type="body"/>
          </p:nvPr>
        </p:nvSpPr>
        <p:spPr>
          <a:xfrm>
            <a:off x="471900" y="1919075"/>
            <a:ext cx="82221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you develop a library that other teams, companies or projects use?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you use a third-party library?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library that </a:t>
            </a:r>
            <a:r>
              <a:rPr i="1" lang="en"/>
              <a:t>you</a:t>
            </a:r>
            <a:r>
              <a:rPr lang="en"/>
              <a:t> didn't write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might be packaged in your application’s JavaScript </a:t>
            </a:r>
            <a:r>
              <a:rPr b="1" lang="en"/>
              <a:t>bundle</a:t>
            </a:r>
            <a:r>
              <a:rPr lang="en"/>
              <a:t>, included via a cross-origin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&lt;script&gt;</a:t>
            </a:r>
            <a:r>
              <a:rPr lang="en"/>
              <a:t> tag, or injected via a </a:t>
            </a:r>
            <a:r>
              <a:rPr b="1" lang="en"/>
              <a:t>tag manager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Boss: Developer, please add this fancy new script!</a:t>
            </a:r>
            <a:endParaRPr/>
          </a:p>
          <a:p>
            <a:pPr indent="457200" lvl="0" marL="0" marR="88900" rtl="0" algn="l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&lt;script async src="//cdn.remarketing.com/js/foo.min.js"&gt;&lt;/script&gt;</a:t>
            </a:r>
            <a:endParaRPr sz="1400"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What could go wrong? It’s just </a:t>
            </a:r>
            <a:r>
              <a:rPr b="1" lang="en"/>
              <a:t>one simple</a:t>
            </a:r>
            <a:r>
              <a:rPr lang="en"/>
              <a:t> line!</a:t>
            </a:r>
            <a:endParaRPr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https://nicj.net/boomerang-performance-update/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New Loader Snippet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ResourceTiming Optimization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Removed Debug Messages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Improved Minification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Enabled Brotli for CDN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Reduced Cookie Size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Reduced Cookie Access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Simplified MD5 plugin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Simplified SPA plugin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7" name="Google Shape;387;p7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Boomerang’s Performance Improvements</a:t>
            </a:r>
            <a:endParaRPr/>
          </a:p>
        </p:txBody>
      </p:sp>
      <p:sp>
        <p:nvSpPr>
          <p:cNvPr id="388" name="Google Shape;388;p73"/>
          <p:cNvSpPr txBox="1"/>
          <p:nvPr>
            <p:ph idx="1" type="body"/>
          </p:nvPr>
        </p:nvSpPr>
        <p:spPr>
          <a:xfrm>
            <a:off x="45720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set a cookie to track </a:t>
            </a:r>
            <a:r>
              <a:rPr b="1" lang="en" sz="1400"/>
              <a:t>sessions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Changed how we stored some of the data (e.g. </a:t>
            </a:r>
            <a:r>
              <a:rPr b="1" lang="en" sz="1400"/>
              <a:t>hash</a:t>
            </a:r>
            <a:r>
              <a:rPr lang="en" sz="1400"/>
              <a:t> instead of a full URL, </a:t>
            </a:r>
            <a:r>
              <a:rPr b="1" lang="en" sz="1400"/>
              <a:t>Base36</a:t>
            </a:r>
            <a:r>
              <a:rPr lang="en" sz="1400"/>
              <a:t> instead of Base10 for numbers): 41% smaller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We were reading/writing constantly during startup -- </a:t>
            </a:r>
            <a:r>
              <a:rPr b="1" lang="en" sz="1400"/>
              <a:t>simplified</a:t>
            </a:r>
            <a:r>
              <a:rPr lang="en" sz="1400"/>
              <a:t> our operations from 21 reads and 8 writes down to 2 reads and 4 writes</a:t>
            </a: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https://nicj.net/boomerang-performance-update/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New Loader Snippet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ResourceTiming Optimization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Removed Debug Messages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Improved Minification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Enabled Brotli for CDN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Reduced Cookie Size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Reduced Cookie Access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Simplified MD5 plugin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Simplified SPA plugin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94" name="Google Shape;394;p7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Boomerang’s Performance Improvements</a:t>
            </a:r>
            <a:endParaRPr/>
          </a:p>
        </p:txBody>
      </p:sp>
      <p:sp>
        <p:nvSpPr>
          <p:cNvPr id="395" name="Google Shape;395;p74"/>
          <p:cNvSpPr txBox="1"/>
          <p:nvPr>
            <p:ph idx="1" type="body"/>
          </p:nvPr>
        </p:nvSpPr>
        <p:spPr>
          <a:xfrm>
            <a:off x="4572000" y="1919075"/>
            <a:ext cx="4100100" cy="302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were using </a:t>
            </a:r>
            <a:r>
              <a:rPr b="1" lang="en" sz="1400"/>
              <a:t>MD5</a:t>
            </a:r>
            <a:r>
              <a:rPr lang="en" sz="1400"/>
              <a:t> for </a:t>
            </a:r>
            <a:r>
              <a:rPr b="1" lang="en" sz="1400"/>
              <a:t>hashing</a:t>
            </a:r>
            <a:r>
              <a:rPr lang="en" sz="1400"/>
              <a:t> and </a:t>
            </a:r>
            <a:r>
              <a:rPr b="1" lang="en" sz="1400"/>
              <a:t>comparing</a:t>
            </a:r>
            <a:r>
              <a:rPr lang="en" sz="1400"/>
              <a:t> URLs quickly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This plugin took </a:t>
            </a:r>
            <a:r>
              <a:rPr b="1" lang="en" sz="1400"/>
              <a:t>8.1 KB</a:t>
            </a:r>
            <a:r>
              <a:rPr lang="en" sz="1400"/>
              <a:t> and could hash </a:t>
            </a:r>
            <a:r>
              <a:rPr b="1" lang="en" sz="1400"/>
              <a:t>35,397 URLs/sec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 replaced with the </a:t>
            </a:r>
            <a:r>
              <a:rPr b="1" lang="en" sz="1400"/>
              <a:t>FNV</a:t>
            </a:r>
            <a:r>
              <a:rPr lang="en" sz="1400"/>
              <a:t> </a:t>
            </a:r>
            <a:r>
              <a:rPr lang="en" sz="1400"/>
              <a:t>algorithm</a:t>
            </a:r>
            <a:r>
              <a:rPr lang="en" sz="1400"/>
              <a:t>: </a:t>
            </a:r>
            <a:r>
              <a:rPr b="1" lang="en" sz="1400"/>
              <a:t>0.34 KB</a:t>
            </a:r>
            <a:r>
              <a:rPr lang="en" sz="1400"/>
              <a:t> and </a:t>
            </a:r>
            <a:r>
              <a:rPr b="1" lang="en" sz="1400"/>
              <a:t>113,532 URLs/sec</a:t>
            </a:r>
            <a:endParaRPr b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400"/>
              <a:t>SPA</a:t>
            </a:r>
            <a:r>
              <a:rPr lang="en" sz="1400"/>
              <a:t> plugin was simplified and removed framework-specific support in favor of just monitoring the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window.History</a:t>
            </a:r>
            <a:r>
              <a:rPr lang="en" sz="1400"/>
              <a:t> object</a:t>
            </a:r>
            <a:endParaRPr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Boomerang’s Performance Audit</a:t>
            </a:r>
            <a:endParaRPr/>
          </a:p>
        </p:txBody>
      </p:sp>
      <p:sp>
        <p:nvSpPr>
          <p:cNvPr id="401" name="Google Shape;401;p7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hlinkClick r:id="rId3"/>
              </a:rPr>
              <a:t>https://nicj.net/boomerang-performance-update/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After fixes: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Loader Snippet	</a:t>
            </a:r>
            <a:r>
              <a:rPr lang="en" sz="1400" strike="sngStrike"/>
              <a:t>2 - 40 ms</a:t>
            </a:r>
            <a:r>
              <a:rPr lang="en" sz="1400"/>
              <a:t> </a:t>
            </a:r>
            <a:r>
              <a:rPr b="1" lang="en" sz="1400">
                <a:solidFill>
                  <a:schemeClr val="accent2"/>
                </a:solidFill>
              </a:rPr>
              <a:t>1-20 ms (1 ms in modern browsers)</a:t>
            </a:r>
            <a:endParaRPr b="1" sz="1400"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Download		</a:t>
            </a:r>
            <a:r>
              <a:rPr lang="en" sz="1400" strike="sngStrike"/>
              <a:t>188 KB raw / 47 KB gzip</a:t>
            </a:r>
            <a:r>
              <a:rPr lang="en" sz="1400"/>
              <a:t> </a:t>
            </a:r>
            <a:r>
              <a:rPr b="1" lang="en" sz="1400">
                <a:solidFill>
                  <a:schemeClr val="accent1"/>
                </a:solidFill>
              </a:rPr>
              <a:t>196 KB raw / 47 KB brotli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Parse			</a:t>
            </a:r>
            <a:r>
              <a:rPr lang="en" sz="1400"/>
              <a:t>6 - 47 ms </a:t>
            </a:r>
            <a:r>
              <a:rPr b="1" lang="en" sz="1400">
                <a:solidFill>
                  <a:schemeClr val="accent1"/>
                </a:solidFill>
              </a:rPr>
              <a:t>(same)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Initialize		3 - 15 ms </a:t>
            </a:r>
            <a:r>
              <a:rPr b="1" lang="en" sz="1400">
                <a:solidFill>
                  <a:schemeClr val="accent1"/>
                </a:solidFill>
              </a:rPr>
              <a:t>(same)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@onload		</a:t>
            </a:r>
            <a:r>
              <a:rPr lang="en" sz="1400" strike="sngStrike"/>
              <a:t>10 - 300 ms</a:t>
            </a:r>
            <a:r>
              <a:rPr lang="en" sz="1400"/>
              <a:t> </a:t>
            </a:r>
            <a:r>
              <a:rPr b="1" lang="en" sz="1400">
                <a:solidFill>
                  <a:schemeClr val="accent2"/>
                </a:solidFill>
              </a:rPr>
              <a:t>5</a:t>
            </a:r>
            <a:r>
              <a:rPr b="1" lang="en" sz="1400">
                <a:solidFill>
                  <a:schemeClr val="accent2"/>
                </a:solidFill>
              </a:rPr>
              <a:t>-75 ms</a:t>
            </a:r>
            <a:endParaRPr b="1" sz="1400"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Beacon		2 - 20 KB </a:t>
            </a:r>
            <a:r>
              <a:rPr b="1" lang="en" sz="1400">
                <a:solidFill>
                  <a:schemeClr val="accent1"/>
                </a:solidFill>
              </a:rPr>
              <a:t>(same)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Runtime		minimal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Tracking </a:t>
            </a:r>
            <a:r>
              <a:rPr b="1" lang="en" sz="1400"/>
              <a:t>improvements</a:t>
            </a:r>
            <a:r>
              <a:rPr lang="en" sz="1400"/>
              <a:t> @ </a:t>
            </a:r>
            <a:r>
              <a:rPr lang="en" sz="1400" u="sng">
                <a:solidFill>
                  <a:schemeClr val="accent5"/>
                </a:solidFill>
              </a:rPr>
              <a:t>https://github.com/akamai/boomerang/issues</a:t>
            </a:r>
            <a:endParaRPr sz="1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Boomerang’s Performance Audit</a:t>
            </a:r>
            <a:endParaRPr/>
          </a:p>
        </p:txBody>
      </p:sp>
      <p:sp>
        <p:nvSpPr>
          <p:cNvPr id="407" name="Google Shape;407;p7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5"/>
                </a:solidFill>
                <a:hlinkClick r:id="rId3"/>
              </a:rPr>
              <a:t>https://nicj.net/boomerang-performance-update/</a:t>
            </a:r>
            <a:endParaRPr sz="1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Opportunities!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Loader Snippet	</a:t>
            </a:r>
            <a:r>
              <a:rPr lang="en" sz="1400" strike="sngStrike"/>
              <a:t>2 - 40 ms</a:t>
            </a:r>
            <a:r>
              <a:rPr lang="en" sz="1400"/>
              <a:t> </a:t>
            </a:r>
            <a:r>
              <a:rPr b="1" lang="en" sz="1400">
                <a:solidFill>
                  <a:schemeClr val="accent2"/>
                </a:solidFill>
              </a:rPr>
              <a:t>1-20 ms (1 ms in modern browsers)</a:t>
            </a:r>
            <a:endParaRPr b="1" sz="1400">
              <a:solidFill>
                <a:schemeClr val="accent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Download		</a:t>
            </a:r>
            <a:r>
              <a:rPr lang="en" sz="1400" strike="sngStrike"/>
              <a:t>188 KB raw / 47 KB gzip</a:t>
            </a:r>
            <a:r>
              <a:rPr lang="en" sz="1400"/>
              <a:t> </a:t>
            </a:r>
            <a:r>
              <a:rPr b="1" lang="en" sz="1400">
                <a:solidFill>
                  <a:schemeClr val="accent1"/>
                </a:solidFill>
                <a:highlight>
                  <a:srgbClr val="FFFF00"/>
                </a:highlight>
              </a:rPr>
              <a:t>196 KB raw / 47 KB brotli</a:t>
            </a:r>
            <a:endParaRPr b="1" sz="14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Parse			</a:t>
            </a:r>
            <a:r>
              <a:rPr lang="en" sz="1400">
                <a:highlight>
                  <a:srgbClr val="FFFF00"/>
                </a:highlight>
              </a:rPr>
              <a:t>6 - 47 ms </a:t>
            </a:r>
            <a:r>
              <a:rPr b="1" lang="en" sz="1400">
                <a:solidFill>
                  <a:schemeClr val="accent1"/>
                </a:solidFill>
                <a:highlight>
                  <a:srgbClr val="FFFF00"/>
                </a:highlight>
              </a:rPr>
              <a:t>(same)</a:t>
            </a:r>
            <a:endParaRPr b="1" sz="14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Initialize		</a:t>
            </a:r>
            <a:r>
              <a:rPr lang="en" sz="1400">
                <a:highlight>
                  <a:srgbClr val="FFFF00"/>
                </a:highlight>
              </a:rPr>
              <a:t>3 </a:t>
            </a:r>
            <a:r>
              <a:rPr lang="en" sz="1400">
                <a:highlight>
                  <a:srgbClr val="FFFF00"/>
                </a:highlight>
              </a:rPr>
              <a:t>- 15 ms </a:t>
            </a:r>
            <a:r>
              <a:rPr b="1" lang="en" sz="1400">
                <a:solidFill>
                  <a:schemeClr val="accent1"/>
                </a:solidFill>
                <a:highlight>
                  <a:srgbClr val="FFFF00"/>
                </a:highlight>
              </a:rPr>
              <a:t>(same)</a:t>
            </a:r>
            <a:endParaRPr b="1" sz="14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@onload		</a:t>
            </a:r>
            <a:r>
              <a:rPr lang="en" sz="1400" strike="sngStrike"/>
              <a:t>10 - 300 ms</a:t>
            </a:r>
            <a:r>
              <a:rPr lang="en" sz="1400"/>
              <a:t> </a:t>
            </a:r>
            <a:r>
              <a:rPr b="1" lang="en" sz="1400">
                <a:solidFill>
                  <a:schemeClr val="accent2"/>
                </a:solidFill>
                <a:highlight>
                  <a:srgbClr val="FFFF00"/>
                </a:highlight>
              </a:rPr>
              <a:t>5-75 ms</a:t>
            </a:r>
            <a:endParaRPr b="1" sz="140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Beacon		2 - 20 KB </a:t>
            </a:r>
            <a:r>
              <a:rPr b="1" lang="en" sz="1400">
                <a:solidFill>
                  <a:schemeClr val="accent1"/>
                </a:solidFill>
              </a:rPr>
              <a:t>(same)</a:t>
            </a:r>
            <a:endParaRPr b="1" sz="1400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Runtime		minimal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Tracking </a:t>
            </a:r>
            <a:r>
              <a:rPr b="1" lang="en" sz="1400"/>
              <a:t>improvements</a:t>
            </a:r>
            <a:r>
              <a:rPr lang="en" sz="1400"/>
              <a:t> @ </a:t>
            </a:r>
            <a:r>
              <a:rPr lang="en" sz="1400" u="sng">
                <a:solidFill>
                  <a:schemeClr val="accent5"/>
                </a:solidFill>
              </a:rPr>
              <a:t>https://github.com/akamai/boomerang/issues</a:t>
            </a:r>
            <a:endParaRPr sz="1400" u="sng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Continuous, Gradual</a:t>
            </a:r>
            <a:r>
              <a:rPr lang="en"/>
              <a:t> Improvement</a:t>
            </a:r>
            <a:endParaRPr/>
          </a:p>
        </p:txBody>
      </p:sp>
      <p:sp>
        <p:nvSpPr>
          <p:cNvPr id="413" name="Google Shape;413;p7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In a mature product with a healthy process you're much more likely to see a 50% gain come in the form of many 5% gains compounding to get to your goal via sustained effort and quality control</a:t>
            </a:r>
            <a:endParaRPr i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https://docs.microsoft.com/en-us/archive/blogs/ricom/the-performance-war-win-it-5-at-a-time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Protecting Against Regressions</a:t>
            </a:r>
            <a:endParaRPr/>
          </a:p>
        </p:txBody>
      </p:sp>
      <p:sp>
        <p:nvSpPr>
          <p:cNvPr id="419" name="Google Shape;419;p7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 Performance Lab / Test Suite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Simple set of scenarios &amp; metrics we capture each build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Tracks: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CPU time via headless Profiler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Counts &amp; Durations via UserTiming marks &amp; measures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Sizes of code &amp; plugins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https://akamai.github.io/boomerang/tutorial-perf-tests.html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9"/>
          <p:cNvSpPr txBox="1"/>
          <p:nvPr>
            <p:ph idx="1" type="body"/>
          </p:nvPr>
        </p:nvSpPr>
        <p:spPr>
          <a:xfrm>
            <a:off x="471900" y="1919075"/>
            <a:ext cx="32994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capture your script's own </a:t>
            </a:r>
            <a:r>
              <a:rPr b="1" lang="en"/>
              <a:t>runtime stats</a:t>
            </a:r>
            <a:r>
              <a:rPr lang="en"/>
              <a:t>, </a:t>
            </a:r>
            <a:r>
              <a:rPr b="1" lang="en"/>
              <a:t>Long Tasks</a:t>
            </a:r>
            <a:r>
              <a:rPr lang="en"/>
              <a:t> and </a:t>
            </a:r>
            <a:r>
              <a:rPr b="1" lang="en"/>
              <a:t>JavaScript</a:t>
            </a:r>
            <a:r>
              <a:rPr lang="en"/>
              <a:t> errors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JavaScript </a:t>
            </a:r>
            <a:r>
              <a:rPr b="1" lang="en"/>
              <a:t>Self Profiling API</a:t>
            </a:r>
            <a:endParaRPr/>
          </a:p>
        </p:txBody>
      </p:sp>
      <p:sp>
        <p:nvSpPr>
          <p:cNvPr id="425" name="Google Shape;425;p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Realtime Telemetry</a:t>
            </a:r>
            <a:endParaRPr/>
          </a:p>
        </p:txBody>
      </p:sp>
      <p:pic>
        <p:nvPicPr>
          <p:cNvPr id="426" name="Google Shape;4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301" y="1919075"/>
            <a:ext cx="5276098" cy="29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0"/>
          <p:cNvSpPr txBox="1"/>
          <p:nvPr>
            <p:ph idx="1" type="body"/>
          </p:nvPr>
        </p:nvSpPr>
        <p:spPr>
          <a:xfrm>
            <a:off x="460950" y="1889451"/>
            <a:ext cx="8222100" cy="306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Boss: Developer, please add this fancy new script!</a:t>
            </a:r>
            <a:endParaRPr sz="1400"/>
          </a:p>
          <a:p>
            <a:pPr indent="457200" lvl="0" marL="0" marR="88900" rtl="0" algn="l">
              <a:lnSpc>
                <a:spcPct val="142857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&lt;script async src="//cdn.remarketing.com/js/foo.min.js"&gt;&lt;/script&gt;</a:t>
            </a:r>
            <a:endParaRPr sz="1400">
              <a:solidFill>
                <a:schemeClr val="accent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 a </a:t>
            </a:r>
            <a:r>
              <a:rPr b="1" lang="en"/>
              <a:t>light-weight audit</a:t>
            </a:r>
            <a:endParaRPr b="1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its </a:t>
            </a:r>
            <a:r>
              <a:rPr b="1" lang="en"/>
              <a:t>benefits</a:t>
            </a:r>
            <a:r>
              <a:rPr lang="en"/>
              <a:t> </a:t>
            </a:r>
            <a:r>
              <a:rPr b="1" lang="en"/>
              <a:t>outweigh</a:t>
            </a:r>
            <a:r>
              <a:rPr lang="en"/>
              <a:t> its costs?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Ask</a:t>
            </a:r>
            <a:r>
              <a:rPr lang="en"/>
              <a:t> if the library has published performance information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third-party should have an </a:t>
            </a:r>
            <a:r>
              <a:rPr b="1" lang="en"/>
              <a:t>owner</a:t>
            </a:r>
            <a:r>
              <a:rPr lang="en"/>
              <a:t> or “</a:t>
            </a:r>
            <a:r>
              <a:rPr b="1" lang="en"/>
              <a:t>internal champion</a:t>
            </a:r>
            <a:r>
              <a:rPr lang="en"/>
              <a:t>”</a:t>
            </a:r>
            <a:endParaRPr/>
          </a:p>
        </p:txBody>
      </p:sp>
      <p:sp>
        <p:nvSpPr>
          <p:cNvPr id="432" name="Google Shape;432;p8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3rd Party Scripts Should be Doing...</a:t>
            </a:r>
            <a:endParaRPr/>
          </a:p>
        </p:txBody>
      </p:sp>
      <p:sp>
        <p:nvSpPr>
          <p:cNvPr id="438" name="Google Shape;438;p81"/>
          <p:cNvSpPr txBox="1"/>
          <p:nvPr>
            <p:ph idx="1" type="body"/>
          </p:nvPr>
        </p:nvSpPr>
        <p:spPr>
          <a:xfrm>
            <a:off x="471900" y="18428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They should: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a CDN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Compress resources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caching headers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Timing-Allow-Origin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ACAO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Support HTTPS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Support HTTP/2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Minify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Have ~100% uptime</a:t>
            </a:r>
            <a:endParaRPr sz="1400"/>
          </a:p>
        </p:txBody>
      </p:sp>
      <p:sp>
        <p:nvSpPr>
          <p:cNvPr id="439" name="Google Shape;439;p81"/>
          <p:cNvSpPr txBox="1"/>
          <p:nvPr>
            <p:ph idx="1" type="body"/>
          </p:nvPr>
        </p:nvSpPr>
        <p:spPr>
          <a:xfrm>
            <a:off x="3364800" y="1838225"/>
            <a:ext cx="3438600" cy="345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Minimal: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JavaScript size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Work without yielding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Network latency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CPU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Requests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Cookies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DOM changes / additions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Event hooks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Global variables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Patching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Changes without your permission</a:t>
            </a:r>
            <a:endParaRPr sz="1400"/>
          </a:p>
        </p:txBody>
      </p:sp>
      <p:sp>
        <p:nvSpPr>
          <p:cNvPr id="440" name="Google Shape;440;p81"/>
          <p:cNvSpPr txBox="1"/>
          <p:nvPr>
            <p:ph idx="1" type="body"/>
          </p:nvPr>
        </p:nvSpPr>
        <p:spPr>
          <a:xfrm>
            <a:off x="6388800" y="1838225"/>
            <a:ext cx="3136200" cy="345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Consolas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document.write()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alert()</a:t>
            </a:r>
            <a:r>
              <a:rPr lang="en" sz="1400"/>
              <a:t> or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eval()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onsolas"/>
              <a:buChar char="●"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debugger;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Console messages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JavaScript errors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Including other libs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Redirects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Known vulnerabilities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3rdParty.io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446" name="Google Shape;44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65625"/>
            <a:ext cx="4419597" cy="1957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528" y="1765626"/>
            <a:ext cx="4469346" cy="172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00" y="3678874"/>
            <a:ext cx="4870973" cy="14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00" y="3328506"/>
            <a:ext cx="4419597" cy="1814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89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&lt;script async src="//cdn.remarketing.com/js/foo.min.js"&gt;&lt;/script&gt;</a:t>
            </a:r>
            <a:endParaRPr sz="1400">
              <a:solidFill>
                <a:schemeClr val="accent1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That one little line can: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Cause your page to </a:t>
            </a:r>
            <a:r>
              <a:rPr b="1" lang="en"/>
              <a:t>stop loading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Slow down</a:t>
            </a:r>
            <a:r>
              <a:rPr lang="en"/>
              <a:t> other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</a:t>
            </a:r>
            <a:r>
              <a:rPr b="1" lang="en"/>
              <a:t>incompatibilities</a:t>
            </a:r>
            <a:r>
              <a:rPr lang="en"/>
              <a:t> with other libraries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Change</a:t>
            </a:r>
            <a:r>
              <a:rPr lang="en"/>
              <a:t> from underneath you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</a:t>
            </a:r>
            <a:r>
              <a:rPr b="1" lang="en"/>
              <a:t>total control</a:t>
            </a:r>
            <a:r>
              <a:rPr lang="en"/>
              <a:t> of your site</a:t>
            </a:r>
            <a:endParaRPr/>
          </a:p>
        </p:txBody>
      </p:sp>
      <p:sp>
        <p:nvSpPr>
          <p:cNvPr id="207" name="Google Shape;207;p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go wrong?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8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https://nicj.net/an-audit-of-boomerangs-performance/</a:t>
            </a:r>
            <a:endParaRPr u="sng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4"/>
              </a:rPr>
              <a:t>https://nicj.net/boomerang-performance-update/</a:t>
            </a:r>
            <a:endParaRPr u="sng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5"/>
              </a:rPr>
              <a:t>https://github.com/akamai/boomerang/issues</a:t>
            </a:r>
            <a:endParaRPr u="sng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6"/>
              </a:rPr>
              <a:t>https://3rdparty.io/</a:t>
            </a:r>
            <a:endParaRPr u="sng">
              <a:solidFill>
                <a:schemeClr val="accent5"/>
              </a:solidFill>
            </a:endParaRPr>
          </a:p>
        </p:txBody>
      </p:sp>
      <p:sp>
        <p:nvSpPr>
          <p:cNvPr id="455" name="Google Shape;455;p8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4"/>
          <p:cNvSpPr txBox="1"/>
          <p:nvPr>
            <p:ph type="title"/>
          </p:nvPr>
        </p:nvSpPr>
        <p:spPr>
          <a:xfrm>
            <a:off x="405000" y="405000"/>
            <a:ext cx="40338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3600"/>
              <a:buFont typeface="Arial"/>
              <a:buNone/>
            </a:pPr>
            <a:r>
              <a:rPr lang="en" sz="7200">
                <a:latin typeface="Roboto"/>
                <a:ea typeface="Roboto"/>
                <a:cs typeface="Roboto"/>
                <a:sym typeface="Roboto"/>
              </a:rPr>
              <a:t>thanks!</a:t>
            </a:r>
            <a:endParaRPr sz="7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3600"/>
              <a:buFont typeface="Arial"/>
              <a:buNone/>
            </a:pPr>
            <a:r>
              <a:t/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3600"/>
              <a:buFont typeface="Arial"/>
              <a:buNone/>
            </a:pPr>
            <a:r>
              <a:rPr lang="en" sz="2400" u="sng">
                <a:latin typeface="Roboto"/>
                <a:ea typeface="Roboto"/>
                <a:cs typeface="Roboto"/>
                <a:sym typeface="Roboto"/>
              </a:rPr>
              <a:t>nicj.net/talks/</a:t>
            </a:r>
            <a:endParaRPr sz="24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1" name="Google Shape;461;p84"/>
          <p:cNvSpPr txBox="1"/>
          <p:nvPr>
            <p:ph idx="10" type="dt"/>
          </p:nvPr>
        </p:nvSpPr>
        <p:spPr>
          <a:xfrm>
            <a:off x="405000" y="2392827"/>
            <a:ext cx="20574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99CC"/>
                </a:solidFill>
                <a:latin typeface="Roboto"/>
                <a:ea typeface="Roboto"/>
                <a:cs typeface="Roboto"/>
                <a:sym typeface="Roboto"/>
              </a:rPr>
              <a:t>Nic Jansma</a:t>
            </a:r>
            <a:endParaRPr sz="1100">
              <a:solidFill>
                <a:srgbClr val="0099C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99CC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/>
              </a:rPr>
              <a:t>njansma@akamai.com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nic@nicj.net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99CC"/>
                </a:solidFill>
                <a:latin typeface="Roboto"/>
                <a:ea typeface="Roboto"/>
                <a:cs typeface="Roboto"/>
                <a:sym typeface="Roboto"/>
              </a:rPr>
              <a:t>@nicj</a:t>
            </a:r>
            <a:endParaRPr sz="1100">
              <a:solidFill>
                <a:srgbClr val="0099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</a:t>
            </a:r>
            <a:endParaRPr/>
          </a:p>
        </p:txBody>
      </p:sp>
      <p:sp>
        <p:nvSpPr>
          <p:cNvPr id="213" name="Google Shape;213;p4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14,000+ mPulse sites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&gt; 1 billion page loads a day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76,000 - 460,000 sites using open-source boomerang.js (estimate)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https://discuss.httparchive.org/t/who-are-the-top-rum-analytics-providers/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https://trends.builtwith.com/javascript/Boomerang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“Everything should have a value, because everything has a cost”</a:t>
            </a:r>
            <a:r>
              <a:rPr lang="en"/>
              <a:t> - </a:t>
            </a:r>
            <a:r>
              <a:rPr lang="en" u="sng">
                <a:solidFill>
                  <a:schemeClr val="accent5"/>
                </a:solidFill>
                <a:hlinkClick r:id="rId3"/>
              </a:rPr>
              <a:t>@tkadle</a:t>
            </a:r>
            <a:r>
              <a:rPr lang="en" u="sng">
                <a:solidFill>
                  <a:schemeClr val="accent5"/>
                </a:solidFill>
                <a:hlinkClick r:id="rId4"/>
              </a:rPr>
              <a:t>c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can we judge the </a:t>
            </a:r>
            <a:r>
              <a:rPr b="1" lang="en"/>
              <a:t>cost</a:t>
            </a:r>
            <a:r>
              <a:rPr lang="en"/>
              <a:t> of a script?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$ ls -al modernizr.js*</a:t>
            </a:r>
            <a:b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-rw-r--r--@ 1 nicjansma  staff  </a:t>
            </a:r>
            <a:r>
              <a:rPr b="1" lang="en" sz="1400" u="sng">
                <a:solidFill>
                  <a:schemeClr val="accent3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92,475</a:t>
            </a: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May 30 20:20 modernizr</a:t>
            </a:r>
            <a:r>
              <a:rPr lang="en" sz="1400">
                <a:solidFill>
                  <a:schemeClr val="accent3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.js</a:t>
            </a:r>
            <a:b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-rw-r--r--  1 nicjansma  staff  </a:t>
            </a:r>
            <a:r>
              <a:rPr b="1" lang="en" sz="1400" u="sng">
                <a:solidFill>
                  <a:schemeClr val="accent3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32,599</a:t>
            </a:r>
            <a:r>
              <a:rPr lang="en" sz="1400">
                <a:solidFill>
                  <a:schemeClr val="accent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May 30 20:21 modernizr</a:t>
            </a:r>
            <a:r>
              <a:rPr lang="en" sz="1400">
                <a:solidFill>
                  <a:schemeClr val="accent3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.js.gz</a:t>
            </a:r>
            <a:endParaRPr sz="1400">
              <a:solidFill>
                <a:schemeClr val="accent3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… </a:t>
            </a:r>
            <a:r>
              <a:rPr lang="en"/>
              <a:t>it’s... </a:t>
            </a:r>
            <a:r>
              <a:rPr b="1" lang="en"/>
              <a:t>cheap</a:t>
            </a:r>
            <a:r>
              <a:rPr lang="en"/>
              <a:t>???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Google Shape;219;p4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Cost of a 3rd Party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third-party’s size (bytes) contributes to the overall </a:t>
            </a:r>
            <a:r>
              <a:rPr b="1" lang="en"/>
              <a:t>Page Weight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Page Weight</a:t>
            </a:r>
            <a:r>
              <a:rPr lang="en"/>
              <a:t> is important - it has an effect on how long the page takes to load, especially on lower-end devices or slower connections.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Lowering the Page Weight can improve load times, so you want to factor the byte cost of a third-party into your overall</a:t>
            </a:r>
            <a:r>
              <a:rPr b="1" lang="en"/>
              <a:t> Performance Budget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… but while it’s the </a:t>
            </a:r>
            <a:r>
              <a:rPr b="1" lang="en"/>
              <a:t>easiest</a:t>
            </a:r>
            <a:r>
              <a:rPr lang="en"/>
              <a:t> way to judge a third party, it’s just one aspect of the overall </a:t>
            </a:r>
            <a:r>
              <a:rPr b="1" lang="en"/>
              <a:t>cost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Weight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3rd-Party Script’s Lifecycle &amp; Costs</a:t>
            </a:r>
            <a:endParaRPr/>
          </a:p>
        </p:txBody>
      </p:sp>
      <p:sp>
        <p:nvSpPr>
          <p:cNvPr id="231" name="Google Shape;231;p51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Loader Snippet</a:t>
            </a:r>
            <a:r>
              <a:rPr lang="en"/>
              <a:t> / &lt;script&gt;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Parse + Compile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Initialize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Runtime / event handlers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Boomerang Performance Audit</a:t>
            </a:r>
            <a:endParaRPr/>
          </a:p>
        </p:txBody>
      </p:sp>
      <p:pic>
        <p:nvPicPr>
          <p:cNvPr id="237" name="Google Shape;2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9750"/>
            <a:ext cx="9144002" cy="3199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